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264" r:id="rId3"/>
    <p:sldId id="265" r:id="rId4"/>
    <p:sldId id="266" r:id="rId5"/>
    <p:sldId id="267" r:id="rId6"/>
    <p:sldId id="268" r:id="rId7"/>
    <p:sldId id="269" r:id="rId8"/>
    <p:sldId id="270" r:id="rId9"/>
    <p:sldId id="271"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6"/>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433" autoAdjust="0"/>
  </p:normalViewPr>
  <p:slideViewPr>
    <p:cSldViewPr snapToGrid="0" snapToObjects="1" showGuides="1">
      <p:cViewPr varScale="1">
        <p:scale>
          <a:sx n="93" d="100"/>
          <a:sy n="93" d="100"/>
        </p:scale>
        <p:origin x="1518" y="72"/>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D00D02-7ECE-9F4A-852C-3CC24F2A1FF4}" type="datetimeFigureOut">
              <a:rPr lang="en-US" smtClean="0"/>
              <a:t>7/25/2016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6DEB5D-347A-444F-90DE-1B6E2932F515}" type="datetimeFigureOut">
              <a:rPr lang="en-US" smtClean="0"/>
              <a:t>7/25/2016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a:p>
        </p:txBody>
      </p:sp>
    </p:spTree>
    <p:extLst>
      <p:ext uri="{BB962C8B-B14F-4D97-AF65-F5344CB8AC3E}">
        <p14:creationId xmlns:p14="http://schemas.microsoft.com/office/powerpoint/2010/main" val="3225538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Show the title, then ask participants to refer back to the protection chapter of their Handbook and to read out loud each Protection Principles.</a:t>
            </a:r>
          </a:p>
          <a:p>
            <a:endParaRPr lang="en-GB" dirty="0" smtClean="0"/>
          </a:p>
          <a:p>
            <a:r>
              <a:rPr lang="en-GB" dirty="0" smtClean="0"/>
              <a:t>Explain how humanitarian actors who are not protection specialists are still able to support principles 3 and 4 by contributing to ‘referral paths’.</a:t>
            </a:r>
          </a:p>
          <a:p>
            <a:endParaRPr lang="en-GB" dirty="0" smtClean="0"/>
          </a:p>
          <a:p>
            <a:r>
              <a:rPr lang="en-GB" dirty="0" smtClean="0"/>
              <a:t>Agencies that lack the skills, capacity or mandate to respond appropriately to protection abuses through stand-alone protection programming still have a responsibility and a very important role to play. They could, for instance, document protection risks and instances of abuses, report (with consent and as appropriate) documented information to protection mandated actors, and refer victims or survivors of abuse to appropriate services. (</a:t>
            </a:r>
            <a:r>
              <a:rPr lang="en-GB" dirty="0" err="1" smtClean="0"/>
              <a:t>Trocaire’s</a:t>
            </a:r>
            <a:r>
              <a:rPr lang="en-GB" dirty="0" smtClean="0"/>
              <a:t> short guide to Protection Mainstreaming)</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2</a:t>
            </a:fld>
            <a:endParaRPr lang="en-GB"/>
          </a:p>
        </p:txBody>
      </p:sp>
    </p:spTree>
    <p:extLst>
      <p:ext uri="{BB962C8B-B14F-4D97-AF65-F5344CB8AC3E}">
        <p14:creationId xmlns:p14="http://schemas.microsoft.com/office/powerpoint/2010/main" val="1826197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Agencies can engage in protection work at different level according to their mandate and capacity.</a:t>
            </a:r>
          </a:p>
          <a:p>
            <a:endParaRPr lang="en-GB" b="1" dirty="0" smtClean="0"/>
          </a:p>
          <a:p>
            <a:pPr marL="171450" indent="-171450">
              <a:buFont typeface="Arial"/>
              <a:buChar char="•"/>
            </a:pPr>
            <a:r>
              <a:rPr lang="en-GB" b="1" dirty="0" smtClean="0"/>
              <a:t>Stand-alone protection programming</a:t>
            </a:r>
            <a:r>
              <a:rPr lang="en-GB" dirty="0" smtClean="0"/>
              <a:t>: Protection is the primary objective of the programme (GBV prevention and response, Child protection, Housing, Land and Property, Mine Action, Rule of law and Justice)</a:t>
            </a:r>
          </a:p>
          <a:p>
            <a:endParaRPr lang="en-GB" b="1" dirty="0" smtClean="0"/>
          </a:p>
          <a:p>
            <a:pPr marL="171450" indent="-171450">
              <a:buFont typeface="Arial"/>
              <a:buChar char="•"/>
            </a:pPr>
            <a:r>
              <a:rPr lang="en-GB" b="1" dirty="0" smtClean="0"/>
              <a:t>Integrated protection</a:t>
            </a:r>
            <a:r>
              <a:rPr lang="en-GB" dirty="0" smtClean="0"/>
              <a:t>: Some specific protection activities or projects are integrated into larger programmes. The overall programme objective will not usually relate to protection. An integrated protection approach might have a small protection project focusing on rights awareness sessions as part of a larger WASH intervention, for example.</a:t>
            </a:r>
          </a:p>
          <a:p>
            <a:endParaRPr lang="en-GB" dirty="0" smtClean="0"/>
          </a:p>
          <a:p>
            <a:pPr marL="171450" indent="-171450">
              <a:buFont typeface="Arial"/>
              <a:buChar char="•"/>
            </a:pPr>
            <a:r>
              <a:rPr lang="en-GB" b="1" dirty="0" smtClean="0"/>
              <a:t>Mainstreaming protection</a:t>
            </a:r>
            <a:r>
              <a:rPr lang="en-GB" dirty="0" smtClean="0"/>
              <a:t>: Protection mainstreaming focuses on how projects or programmes are delivered. All agencies are responsible for protection mainstreaming (even specialised protection agencies).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a:p>
        </p:txBody>
      </p:sp>
    </p:spTree>
    <p:extLst>
      <p:ext uri="{BB962C8B-B14F-4D97-AF65-F5344CB8AC3E}">
        <p14:creationId xmlns:p14="http://schemas.microsoft.com/office/powerpoint/2010/main" val="3009038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participants to explain what this means for them.</a:t>
            </a:r>
          </a:p>
          <a:p>
            <a:r>
              <a:rPr lang="en-GB" dirty="0" smtClean="0"/>
              <a:t>Complement this by explaining that, rather than dramatically changing what they do, different sectors can enhance the way in which they provide assistance by integrating a protection perspective into their programmes at all stages of the programme cycle.</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a:p>
        </p:txBody>
      </p:sp>
    </p:spTree>
    <p:extLst>
      <p:ext uri="{BB962C8B-B14F-4D97-AF65-F5344CB8AC3E}">
        <p14:creationId xmlns:p14="http://schemas.microsoft.com/office/powerpoint/2010/main" val="423005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Through the incorporation of Protection Principles into aid delivery, humanitarian actors can ensure that their activities:</a:t>
            </a:r>
          </a:p>
          <a:p>
            <a:pPr marL="171450" indent="-171450">
              <a:buFont typeface="Arial"/>
              <a:buChar char="•"/>
            </a:pPr>
            <a:r>
              <a:rPr lang="en-GB" dirty="0" smtClean="0"/>
              <a:t>Target and ensure access to the most vulnerable</a:t>
            </a:r>
          </a:p>
          <a:p>
            <a:pPr marL="171450" indent="-171450">
              <a:buFont typeface="Arial"/>
              <a:buChar char="•"/>
            </a:pPr>
            <a:r>
              <a:rPr lang="en-GB" dirty="0" smtClean="0"/>
              <a:t>Enhance safety, dignity, and promote and protect the human rights of the beneficiaries</a:t>
            </a:r>
          </a:p>
          <a:p>
            <a:pPr marL="171450" indent="-171450">
              <a:buFont typeface="Arial"/>
              <a:buChar char="•"/>
            </a:pPr>
            <a:r>
              <a:rPr lang="en-GB" dirty="0" smtClean="0"/>
              <a:t>Protect human rights: their activities do not contribute to or perpetuate discrimination, abuse, violence, neglect or exploitation.</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5</a:t>
            </a:fld>
            <a:endParaRPr lang="en-GB"/>
          </a:p>
        </p:txBody>
      </p:sp>
    </p:spTree>
    <p:extLst>
      <p:ext uri="{BB962C8B-B14F-4D97-AF65-F5344CB8AC3E}">
        <p14:creationId xmlns:p14="http://schemas.microsoft.com/office/powerpoint/2010/main" val="610440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Protection can be mainstreamed:</a:t>
            </a:r>
          </a:p>
          <a:p>
            <a:pPr marL="171450" indent="-171450">
              <a:buFont typeface="Arial"/>
              <a:buChar char="•"/>
            </a:pPr>
            <a:r>
              <a:rPr lang="en-GB" dirty="0" smtClean="0"/>
              <a:t>By including Protection Principles in the project management process and as core principles in delivering humanitarian aid;</a:t>
            </a:r>
          </a:p>
          <a:p>
            <a:pPr marL="171450" indent="-171450">
              <a:buFont typeface="Arial"/>
              <a:buChar char="•"/>
            </a:pPr>
            <a:r>
              <a:rPr lang="en-GB" dirty="0" smtClean="0"/>
              <a:t>By incorporating Protection Principles into project cycle management through protection mainstreaming indicators for each sector.</a:t>
            </a:r>
          </a:p>
          <a:p>
            <a:endParaRPr lang="en-GB" dirty="0" smtClean="0"/>
          </a:p>
          <a:p>
            <a:r>
              <a:rPr lang="en-GB" dirty="0" smtClean="0"/>
              <a:t>While the Sphere Handbook considers the specific needs of vulnerable groups as cross-cutting, an official ‘Companion’ to the Sphere Handbook is the </a:t>
            </a:r>
            <a:r>
              <a:rPr lang="en-GB" b="1" dirty="0" smtClean="0"/>
              <a:t>Child Protection Working Group’s </a:t>
            </a:r>
            <a:r>
              <a:rPr lang="en-GB" dirty="0" smtClean="0"/>
              <a:t>‘Minimum Standards for Child Protection in Humanitarian Action’ (CPMS). The Child Protection handbook provides a synthesis of good practices and learning and enables better advocacy and communication on child protection risks, needs and responses. The fourth part of the handbook gives guidance on how workers in other sectors can ensure that their programmes are accessible and beneficial to children.</a:t>
            </a:r>
          </a:p>
          <a:p>
            <a:r>
              <a:rPr lang="en-GB" dirty="0" smtClean="0"/>
              <a:t>We, however, need to bear in mind that any category of the population can be vulnerable under different circumstances. A healthy adult male might be vulnerable if he belongs to an ethnic or religious minority. An adult woman will be exposed to the risk of GBV in most humanitarian interventions. Children are more or less vulnerable depending on circumstances.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6</a:t>
            </a:fld>
            <a:endParaRPr lang="en-GB"/>
          </a:p>
        </p:txBody>
      </p:sp>
    </p:spTree>
    <p:extLst>
      <p:ext uri="{BB962C8B-B14F-4D97-AF65-F5344CB8AC3E}">
        <p14:creationId xmlns:p14="http://schemas.microsoft.com/office/powerpoint/2010/main" val="3711387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Use the symbols to divide the group into five small groups </a:t>
            </a:r>
            <a:r>
              <a:rPr lang="en-GB" dirty="0" smtClean="0"/>
              <a:t>(The Core Humanitarian Standard </a:t>
            </a:r>
            <a:r>
              <a:rPr lang="en-GB" dirty="0" smtClean="0"/>
              <a:t>and </a:t>
            </a:r>
            <a:r>
              <a:rPr lang="en-GB" dirty="0" smtClean="0"/>
              <a:t>Sphere </a:t>
            </a:r>
            <a:r>
              <a:rPr lang="en-GB" dirty="0" smtClean="0"/>
              <a:t>four technical chapters).</a:t>
            </a:r>
          </a:p>
          <a:p>
            <a:endParaRPr lang="en-GB" dirty="0" smtClean="0"/>
          </a:p>
          <a:p>
            <a:r>
              <a:rPr lang="en-GB" dirty="0" smtClean="0"/>
              <a:t>In preparation, print out the symbols included in your handout. Ask for a volunteer to hold each card and then invite the volunteers to the front of the room. Then, at the count of ‘1, 2, 3’ ask the rest of the participants to line up behind the standards they want to work with most (maximum per group depending on how many participants).</a:t>
            </a:r>
          </a:p>
          <a:p>
            <a:endParaRPr lang="en-GB" dirty="0" smtClean="0"/>
          </a:p>
          <a:p>
            <a:r>
              <a:rPr lang="en-GB" dirty="0" smtClean="0"/>
              <a:t>Explain that groups should refer to the Protection Principle chapter in order to put the title of each Protection Principle as a header of the flipchart columns.</a:t>
            </a:r>
          </a:p>
          <a:p>
            <a:endParaRPr lang="en-GB" dirty="0" smtClean="0"/>
          </a:p>
          <a:p>
            <a:r>
              <a:rPr lang="en-GB" dirty="0" smtClean="0"/>
              <a:t>You may need to give an example to help each group start off, using the ‘possible answers’ table provided in your handout.</a:t>
            </a:r>
          </a:p>
          <a:p>
            <a:endParaRPr lang="en-GB" dirty="0" smtClean="0"/>
          </a:p>
          <a:p>
            <a:r>
              <a:rPr lang="en-GB" dirty="0" smtClean="0"/>
              <a:t>Debrief: ask each group to read aloud the activities they have included in their flipchart. (5’ per group + questions).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a:p>
        </p:txBody>
      </p:sp>
    </p:spTree>
    <p:extLst>
      <p:ext uri="{BB962C8B-B14F-4D97-AF65-F5344CB8AC3E}">
        <p14:creationId xmlns:p14="http://schemas.microsoft.com/office/powerpoint/2010/main" val="1034569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the question in plenary and complement their answers.</a:t>
            </a:r>
          </a:p>
          <a:p>
            <a:endParaRPr lang="en-GB" dirty="0" smtClean="0"/>
          </a:p>
          <a:p>
            <a:r>
              <a:rPr lang="en-GB" dirty="0" smtClean="0"/>
              <a:t>All humanitarian actors share an ethical responsibility for mainstreaming protection across the humanitarian response,</a:t>
            </a:r>
          </a:p>
          <a:p>
            <a:r>
              <a:rPr lang="en-GB" dirty="0" smtClean="0"/>
              <a:t>including general and sector staff, programming staff, advocacy staff, design, monitoring and evaluation staff, and their managers.</a:t>
            </a:r>
          </a:p>
          <a:p>
            <a:endParaRPr lang="en-GB" dirty="0" smtClean="0"/>
          </a:p>
          <a:p>
            <a:r>
              <a:rPr lang="en-GB" dirty="0" smtClean="0"/>
              <a:t>Cluster lead agencies and partners are responsible for ensuring that activities within their respective sector are carried out with a ‘protection lens’, ensuring that their activities integrate the Protection Principles.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8</a:t>
            </a:fld>
            <a:endParaRPr lang="en-GB"/>
          </a:p>
        </p:txBody>
      </p:sp>
    </p:spTree>
    <p:extLst>
      <p:ext uri="{BB962C8B-B14F-4D97-AF65-F5344CB8AC3E}">
        <p14:creationId xmlns:p14="http://schemas.microsoft.com/office/powerpoint/2010/main" val="28702122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13 – Mainstreaming Sphere Protection Principles</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11" name="Picture 10" descr="protectio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17406" y="59147"/>
            <a:ext cx="1031799" cy="900000"/>
          </a:xfrm>
          <a:prstGeom prst="rect">
            <a:avLst/>
          </a:prstGeom>
        </p:spPr>
      </p:pic>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pic>
        <p:nvPicPr>
          <p:cNvPr id="3" name="Picture 2" descr="protectio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17406" y="59147"/>
            <a:ext cx="1031799" cy="900000"/>
          </a:xfrm>
          <a:prstGeom prst="rect">
            <a:avLst/>
          </a:prstGeom>
        </p:spPr>
      </p:pic>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56773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13 – Mainstreaming Sphere Protection Principles</a:t>
            </a:r>
          </a:p>
          <a:p>
            <a:r>
              <a:rPr lang="en-GB" dirty="0" smtClean="0"/>
              <a:t>Sphere Training Package 2015</a:t>
            </a:r>
          </a:p>
        </p:txBody>
      </p: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13 – Mainstreaming Sphere Protection Principles</a:t>
            </a:r>
          </a:p>
          <a:p>
            <a:r>
              <a:rPr lang="en-GB" dirty="0" smtClean="0"/>
              <a:t>Sphere Training Package 2015</a:t>
            </a:r>
          </a:p>
        </p:txBody>
      </p:sp>
    </p:spTree>
    <p:extLst>
      <p:ext uri="{BB962C8B-B14F-4D97-AF65-F5344CB8AC3E}">
        <p14:creationId xmlns:p14="http://schemas.microsoft.com/office/powerpoint/2010/main" val="32778394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13 – Mainstreaming Sphere Protection Principles</a:t>
            </a:r>
          </a:p>
          <a:p>
            <a:r>
              <a:rPr lang="en-GB" noProof="0"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2" r:id="rId5"/>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emf"/><Relationship Id="rId5" Type="http://schemas.openxmlformats.org/officeDocument/2006/relationships/package" Target="../embeddings/Microsoft_Word_Document11.docx"/><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8" Type="http://schemas.openxmlformats.org/officeDocument/2006/relationships/package" Target="../embeddings/Microsoft_Word_Document33.docx"/><Relationship Id="rId3" Type="http://schemas.openxmlformats.org/officeDocument/2006/relationships/notesSlide" Target="../notesSlides/notesSlide3.xml"/><Relationship Id="rId7" Type="http://schemas.openxmlformats.org/officeDocument/2006/relationships/oleObject" Target="../embeddings/oleObject3.bin"/><Relationship Id="rId12" Type="http://schemas.openxmlformats.org/officeDocument/2006/relationships/image" Target="../media/image9.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emf"/><Relationship Id="rId11" Type="http://schemas.openxmlformats.org/officeDocument/2006/relationships/package" Target="../embeddings/Microsoft_Word_Document44.docx"/><Relationship Id="rId5" Type="http://schemas.openxmlformats.org/officeDocument/2006/relationships/package" Target="../embeddings/Microsoft_Word_Document22.docx"/><Relationship Id="rId10" Type="http://schemas.openxmlformats.org/officeDocument/2006/relationships/oleObject" Target="../embeddings/oleObject4.bin"/><Relationship Id="rId4" Type="http://schemas.openxmlformats.org/officeDocument/2006/relationships/oleObject" Target="../embeddings/oleObject2.bin"/><Relationship Id="rId9" Type="http://schemas.openxmlformats.org/officeDocument/2006/relationships/image" Target="../media/image8.emf"/></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r>
              <a:rPr lang="en-GB" sz="1600">
                <a:solidFill>
                  <a:schemeClr val="bg1"/>
                </a:solidFill>
                <a:latin typeface="Tahoma"/>
                <a:cs typeface="Tahoma"/>
              </a:rPr>
              <a:t>Module </a:t>
            </a:r>
            <a:r>
              <a:rPr lang="en-GB" sz="1600" smtClean="0">
                <a:solidFill>
                  <a:schemeClr val="bg1"/>
                </a:solidFill>
                <a:latin typeface="Tahoma"/>
                <a:cs typeface="Tahoma"/>
              </a:rPr>
              <a:t>A13 </a:t>
            </a:r>
            <a:r>
              <a:rPr lang="en-GB" sz="1600" dirty="0">
                <a:solidFill>
                  <a:schemeClr val="bg1"/>
                </a:solidFill>
                <a:latin typeface="Tahoma"/>
                <a:cs typeface="Tahoma"/>
              </a:rPr>
              <a:t>– </a:t>
            </a:r>
            <a:r>
              <a:rPr lang="en-GB" sz="1600" dirty="0" smtClean="0">
                <a:solidFill>
                  <a:schemeClr val="bg1"/>
                </a:solidFill>
                <a:latin typeface="Tahoma"/>
                <a:cs typeface="Tahoma"/>
              </a:rPr>
              <a:t>Sphere </a:t>
            </a:r>
            <a:r>
              <a:rPr lang="en-GB" sz="1600" dirty="0">
                <a:solidFill>
                  <a:schemeClr val="bg1"/>
                </a:solidFill>
                <a:latin typeface="Tahoma"/>
                <a:cs typeface="Tahoma"/>
              </a:rPr>
              <a:t>Training Package </a:t>
            </a:r>
            <a:r>
              <a:rPr lang="en-GB" sz="1600" dirty="0" smtClean="0">
                <a:solidFill>
                  <a:schemeClr val="bg1"/>
                </a:solidFill>
                <a:latin typeface="Tahoma"/>
                <a:cs typeface="Tahoma"/>
              </a:rPr>
              <a:t>2015</a:t>
            </a:r>
            <a:endParaRPr lang="en-GB" sz="1600" dirty="0">
              <a:solidFill>
                <a:schemeClr val="bg1"/>
              </a:solidFill>
              <a:latin typeface="Tahoma"/>
              <a:cs typeface="Tahoma"/>
            </a:endParaRPr>
          </a:p>
        </p:txBody>
      </p:sp>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r>
              <a:rPr lang="en-GB" sz="2400" b="0" i="1" dirty="0">
                <a:solidFill>
                  <a:schemeClr val="accent1"/>
                </a:solidFill>
                <a:latin typeface="Tahoma"/>
                <a:cs typeface="Tahoma"/>
              </a:rPr>
              <a:t>What does it mean for programming?</a:t>
            </a:r>
          </a:p>
        </p:txBody>
      </p:sp>
      <p:sp>
        <p:nvSpPr>
          <p:cNvPr id="6" name="TextBox 5"/>
          <p:cNvSpPr txBox="1"/>
          <p:nvPr/>
        </p:nvSpPr>
        <p:spPr>
          <a:xfrm>
            <a:off x="1517254" y="2388016"/>
            <a:ext cx="6111628" cy="940770"/>
          </a:xfrm>
          <a:prstGeom prst="rect">
            <a:avLst/>
          </a:prstGeom>
          <a:noFill/>
        </p:spPr>
        <p:txBody>
          <a:bodyPr wrap="square" lIns="0" tIns="0" rIns="0" bIns="0" rtlCol="0">
            <a:spAutoFit/>
          </a:bodyPr>
          <a:lstStyle/>
          <a:p>
            <a:pPr algn="ctr">
              <a:lnSpc>
                <a:spcPct val="110000"/>
              </a:lnSpc>
            </a:pPr>
            <a:r>
              <a:rPr lang="en-GB" sz="2800" b="1" dirty="0" smtClean="0">
                <a:solidFill>
                  <a:schemeClr val="tx2"/>
                </a:solidFill>
                <a:latin typeface="Tahoma"/>
                <a:cs typeface="Tahoma"/>
              </a:rPr>
              <a:t>Mainstreaming </a:t>
            </a:r>
            <a:r>
              <a:rPr lang="en-GB" sz="2800" b="1" dirty="0">
                <a:solidFill>
                  <a:schemeClr val="tx2"/>
                </a:solidFill>
                <a:latin typeface="Tahoma"/>
                <a:cs typeface="Tahoma"/>
              </a:rPr>
              <a:t>Sphere </a:t>
            </a:r>
            <a:r>
              <a:rPr lang="en-GB" sz="2800" b="1" dirty="0" smtClean="0">
                <a:solidFill>
                  <a:schemeClr val="tx2"/>
                </a:solidFill>
                <a:latin typeface="Tahoma"/>
                <a:cs typeface="Tahoma"/>
              </a:rPr>
              <a:t/>
            </a:r>
            <a:br>
              <a:rPr lang="en-GB" sz="2800" b="1" dirty="0" smtClean="0">
                <a:solidFill>
                  <a:schemeClr val="tx2"/>
                </a:solidFill>
                <a:latin typeface="Tahoma"/>
                <a:cs typeface="Tahoma"/>
              </a:rPr>
            </a:br>
            <a:r>
              <a:rPr lang="en-GB" sz="2800" b="1" dirty="0" smtClean="0">
                <a:solidFill>
                  <a:schemeClr val="tx2"/>
                </a:solidFill>
                <a:latin typeface="Tahoma"/>
                <a:cs typeface="Tahoma"/>
              </a:rPr>
              <a:t>Protection </a:t>
            </a:r>
            <a:r>
              <a:rPr lang="en-GB" sz="2800" b="1" dirty="0">
                <a:solidFill>
                  <a:schemeClr val="tx2"/>
                </a:solidFill>
                <a:latin typeface="Tahoma"/>
                <a:cs typeface="Tahoma"/>
              </a:rPr>
              <a:t>Principles</a:t>
            </a:r>
          </a:p>
        </p:txBody>
      </p:sp>
      <p:pic>
        <p:nvPicPr>
          <p:cNvPr id="9" name="Picture 8" descr="Sphere-Project-Logo-Standard-No-Tagline-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655" y="523525"/>
            <a:ext cx="2739825" cy="1109629"/>
          </a:xfrm>
          <a:prstGeom prst="rect">
            <a:avLst/>
          </a:prstGeom>
        </p:spPr>
      </p:pic>
    </p:spTree>
    <p:extLst>
      <p:ext uri="{BB962C8B-B14F-4D97-AF65-F5344CB8AC3E}">
        <p14:creationId xmlns:p14="http://schemas.microsoft.com/office/powerpoint/2010/main" val="3407902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smtClean="0"/>
              <a:t>Module 13 – Mainstreaming Sphere Protection Principles</a:t>
            </a:r>
          </a:p>
          <a:p>
            <a:r>
              <a:rPr lang="en-GB" smtClean="0"/>
              <a:t>Sphere Training Package 2015</a:t>
            </a:r>
            <a:endParaRPr lang="en-GB" dirty="0" smtClean="0"/>
          </a:p>
        </p:txBody>
      </p:sp>
      <p:sp>
        <p:nvSpPr>
          <p:cNvPr id="5" name="Title 1"/>
          <p:cNvSpPr>
            <a:spLocks noGrp="1"/>
          </p:cNvSpPr>
          <p:nvPr>
            <p:ph type="title"/>
          </p:nvPr>
        </p:nvSpPr>
        <p:spPr>
          <a:xfrm>
            <a:off x="457201" y="0"/>
            <a:ext cx="7679604" cy="1081760"/>
          </a:xfrm>
        </p:spPr>
        <p:txBody>
          <a:bodyPr/>
          <a:lstStyle/>
          <a:p>
            <a:r>
              <a:rPr lang="en-GB" dirty="0" smtClean="0"/>
              <a:t>Sphere four Protection Principles</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2523459353"/>
              </p:ext>
            </p:extLst>
          </p:nvPr>
        </p:nvGraphicFramePr>
        <p:xfrm>
          <a:off x="911591" y="1516044"/>
          <a:ext cx="7345680" cy="3688080"/>
        </p:xfrm>
        <a:graphic>
          <a:graphicData uri="http://schemas.openxmlformats.org/presentationml/2006/ole">
            <mc:AlternateContent xmlns:mc="http://schemas.openxmlformats.org/markup-compatibility/2006">
              <mc:Choice xmlns:v="urn:schemas-microsoft-com:vml" Requires="v">
                <p:oleObj spid="_x0000_s2075" name="Document" r:id="rId5" imgW="6121400" imgH="3073400" progId="Word.Document.12">
                  <p:embed/>
                </p:oleObj>
              </mc:Choice>
              <mc:Fallback>
                <p:oleObj name="Document" r:id="rId5" imgW="6121400" imgH="3073400" progId="Word.Document.12">
                  <p:embed/>
                  <p:pic>
                    <p:nvPicPr>
                      <p:cNvPr id="0" name=""/>
                      <p:cNvPicPr/>
                      <p:nvPr/>
                    </p:nvPicPr>
                    <p:blipFill>
                      <a:blip r:embed="rId6"/>
                      <a:stretch>
                        <a:fillRect/>
                      </a:stretch>
                    </p:blipFill>
                    <p:spPr>
                      <a:xfrm>
                        <a:off x="911591" y="1516044"/>
                        <a:ext cx="7345680" cy="3688080"/>
                      </a:xfrm>
                      <a:prstGeom prst="rect">
                        <a:avLst/>
                      </a:prstGeom>
                    </p:spPr>
                  </p:pic>
                </p:oleObj>
              </mc:Fallback>
            </mc:AlternateContent>
          </a:graphicData>
        </a:graphic>
      </p:graphicFrame>
    </p:spTree>
    <p:extLst>
      <p:ext uri="{BB962C8B-B14F-4D97-AF65-F5344CB8AC3E}">
        <p14:creationId xmlns:p14="http://schemas.microsoft.com/office/powerpoint/2010/main" val="4204264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3078320457"/>
              </p:ext>
            </p:extLst>
          </p:nvPr>
        </p:nvGraphicFramePr>
        <p:xfrm>
          <a:off x="5817188" y="1591040"/>
          <a:ext cx="2590800" cy="3779520"/>
        </p:xfrm>
        <a:graphic>
          <a:graphicData uri="http://schemas.openxmlformats.org/presentationml/2006/ole">
            <mc:AlternateContent xmlns:mc="http://schemas.openxmlformats.org/markup-compatibility/2006">
              <mc:Choice xmlns:v="urn:schemas-microsoft-com:vml" Requires="v">
                <p:oleObj spid="_x0000_s1039" name="Document" r:id="rId5" imgW="2159000" imgH="3149600" progId="Word.Document.12">
                  <p:embed/>
                </p:oleObj>
              </mc:Choice>
              <mc:Fallback>
                <p:oleObj name="Document" r:id="rId5" imgW="2159000" imgH="3149600" progId="Word.Document.12">
                  <p:embed/>
                  <p:pic>
                    <p:nvPicPr>
                      <p:cNvPr id="0" name=""/>
                      <p:cNvPicPr/>
                      <p:nvPr/>
                    </p:nvPicPr>
                    <p:blipFill>
                      <a:blip r:embed="rId6"/>
                      <a:stretch>
                        <a:fillRect/>
                      </a:stretch>
                    </p:blipFill>
                    <p:spPr>
                      <a:xfrm>
                        <a:off x="5817188" y="1591040"/>
                        <a:ext cx="2590800" cy="377952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GB" sz="2600" dirty="0"/>
              <a:t>Agencies can engage in protection work at different </a:t>
            </a:r>
            <a:r>
              <a:rPr lang="en-GB" sz="2600" dirty="0" smtClean="0"/>
              <a:t>levels</a:t>
            </a:r>
            <a:endParaRPr lang="en-GB" sz="2600" dirty="0"/>
          </a:p>
        </p:txBody>
      </p:sp>
      <p:sp>
        <p:nvSpPr>
          <p:cNvPr id="4" name="Footer Placeholder 3"/>
          <p:cNvSpPr>
            <a:spLocks noGrp="1"/>
          </p:cNvSpPr>
          <p:nvPr>
            <p:ph type="ftr" sz="quarter" idx="3"/>
          </p:nvPr>
        </p:nvSpPr>
        <p:spPr/>
        <p:txBody>
          <a:bodyPr/>
          <a:lstStyle/>
          <a:p>
            <a:r>
              <a:rPr lang="en-GB" smtClean="0"/>
              <a:t>Module 13 – Mainstreaming Sphere Protection Principles</a:t>
            </a:r>
          </a:p>
          <a:p>
            <a:r>
              <a:rPr lang="en-GB" smtClean="0"/>
              <a:t>Sphere Training Package 2015</a:t>
            </a:r>
            <a:endParaRPr lang="en-GB" dirty="0" smtClean="0"/>
          </a:p>
        </p:txBody>
      </p:sp>
      <p:graphicFrame>
        <p:nvGraphicFramePr>
          <p:cNvPr id="3" name="Object 2"/>
          <p:cNvGraphicFramePr>
            <a:graphicFrameLocks noChangeAspect="1"/>
          </p:cNvGraphicFramePr>
          <p:nvPr>
            <p:extLst>
              <p:ext uri="{D42A27DB-BD31-4B8C-83A1-F6EECF244321}">
                <p14:modId xmlns:p14="http://schemas.microsoft.com/office/powerpoint/2010/main" val="2257860963"/>
              </p:ext>
            </p:extLst>
          </p:nvPr>
        </p:nvGraphicFramePr>
        <p:xfrm>
          <a:off x="1065346" y="1697720"/>
          <a:ext cx="3017520" cy="3688080"/>
        </p:xfrm>
        <a:graphic>
          <a:graphicData uri="http://schemas.openxmlformats.org/presentationml/2006/ole">
            <mc:AlternateContent xmlns:mc="http://schemas.openxmlformats.org/markup-compatibility/2006">
              <mc:Choice xmlns:v="urn:schemas-microsoft-com:vml" Requires="v">
                <p:oleObj spid="_x0000_s1040" name="Document" r:id="rId8" imgW="2514600" imgH="3073400" progId="Word.Document.12">
                  <p:embed/>
                </p:oleObj>
              </mc:Choice>
              <mc:Fallback>
                <p:oleObj name="Document" r:id="rId8" imgW="2514600" imgH="3073400" progId="Word.Document.12">
                  <p:embed/>
                  <p:pic>
                    <p:nvPicPr>
                      <p:cNvPr id="0" name=""/>
                      <p:cNvPicPr/>
                      <p:nvPr/>
                    </p:nvPicPr>
                    <p:blipFill>
                      <a:blip r:embed="rId9"/>
                      <a:stretch>
                        <a:fillRect/>
                      </a:stretch>
                    </p:blipFill>
                    <p:spPr>
                      <a:xfrm>
                        <a:off x="1065346" y="1697720"/>
                        <a:ext cx="3017520" cy="368808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435185882"/>
              </p:ext>
            </p:extLst>
          </p:nvPr>
        </p:nvGraphicFramePr>
        <p:xfrm>
          <a:off x="4031796" y="1697720"/>
          <a:ext cx="2148840" cy="3672840"/>
        </p:xfrm>
        <a:graphic>
          <a:graphicData uri="http://schemas.openxmlformats.org/presentationml/2006/ole">
            <mc:AlternateContent xmlns:mc="http://schemas.openxmlformats.org/markup-compatibility/2006">
              <mc:Choice xmlns:v="urn:schemas-microsoft-com:vml" Requires="v">
                <p:oleObj spid="_x0000_s1041" name="Document" r:id="rId11" imgW="1790700" imgH="3060700" progId="Word.Document.12">
                  <p:embed/>
                </p:oleObj>
              </mc:Choice>
              <mc:Fallback>
                <p:oleObj name="Document" r:id="rId11" imgW="1790700" imgH="3060700" progId="Word.Document.12">
                  <p:embed/>
                  <p:pic>
                    <p:nvPicPr>
                      <p:cNvPr id="0" name=""/>
                      <p:cNvPicPr/>
                      <p:nvPr/>
                    </p:nvPicPr>
                    <p:blipFill>
                      <a:blip r:embed="rId12"/>
                      <a:stretch>
                        <a:fillRect/>
                      </a:stretch>
                    </p:blipFill>
                    <p:spPr>
                      <a:xfrm>
                        <a:off x="4031796" y="1697720"/>
                        <a:ext cx="2148840" cy="3672840"/>
                      </a:xfrm>
                      <a:prstGeom prst="rect">
                        <a:avLst/>
                      </a:prstGeom>
                    </p:spPr>
                  </p:pic>
                </p:oleObj>
              </mc:Fallback>
            </mc:AlternateContent>
          </a:graphicData>
        </a:graphic>
      </p:graphicFrame>
    </p:spTree>
    <p:extLst>
      <p:ext uri="{BB962C8B-B14F-4D97-AF65-F5344CB8AC3E}">
        <p14:creationId xmlns:p14="http://schemas.microsoft.com/office/powerpoint/2010/main" val="183943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5596805" y="1518837"/>
            <a:ext cx="2540000" cy="3581400"/>
          </a:xfrm>
          <a:prstGeom prst="rect">
            <a:avLst/>
          </a:prstGeom>
        </p:spPr>
      </p:pic>
      <p:sp>
        <p:nvSpPr>
          <p:cNvPr id="2" name="Title 1"/>
          <p:cNvSpPr>
            <a:spLocks noGrp="1"/>
          </p:cNvSpPr>
          <p:nvPr>
            <p:ph type="title"/>
          </p:nvPr>
        </p:nvSpPr>
        <p:spPr/>
        <p:txBody>
          <a:bodyPr/>
          <a:lstStyle/>
          <a:p>
            <a:r>
              <a:rPr lang="en-GB" dirty="0"/>
              <a:t>What does ‘mainstreaming’ mean?</a:t>
            </a:r>
          </a:p>
        </p:txBody>
      </p:sp>
      <p:sp>
        <p:nvSpPr>
          <p:cNvPr id="3" name="Content Placeholder 2"/>
          <p:cNvSpPr>
            <a:spLocks noGrp="1"/>
          </p:cNvSpPr>
          <p:nvPr>
            <p:ph idx="1"/>
          </p:nvPr>
        </p:nvSpPr>
        <p:spPr>
          <a:xfrm>
            <a:off x="457198" y="1643063"/>
            <a:ext cx="4202919" cy="2241971"/>
          </a:xfrm>
        </p:spPr>
        <p:txBody>
          <a:bodyPr/>
          <a:lstStyle/>
          <a:p>
            <a:r>
              <a:rPr lang="en-GB" dirty="0"/>
              <a:t>Protection mainstreaming focuses not on WHAT we do (the product), but rather on HOW we do it (the process), at all stages of the Humanitarian Programme Cycle</a:t>
            </a:r>
            <a:r>
              <a:rPr lang="en-GB" dirty="0" smtClean="0"/>
              <a:t>.</a:t>
            </a:r>
            <a:endParaRPr lang="en-GB" dirty="0"/>
          </a:p>
        </p:txBody>
      </p:sp>
      <p:sp>
        <p:nvSpPr>
          <p:cNvPr id="4" name="Footer Placeholder 3"/>
          <p:cNvSpPr>
            <a:spLocks noGrp="1"/>
          </p:cNvSpPr>
          <p:nvPr>
            <p:ph type="ftr" sz="quarter" idx="3"/>
          </p:nvPr>
        </p:nvSpPr>
        <p:spPr/>
        <p:txBody>
          <a:bodyPr/>
          <a:lstStyle/>
          <a:p>
            <a:r>
              <a:rPr lang="en-GB" smtClean="0"/>
              <a:t>Module 13 – Mainstreaming Sphere Protection Principles</a:t>
            </a:r>
          </a:p>
          <a:p>
            <a:r>
              <a:rPr lang="en-GB" smtClean="0"/>
              <a:t>Sphere Training Package 2015</a:t>
            </a:r>
            <a:endParaRPr lang="en-GB" dirty="0" smtClean="0"/>
          </a:p>
        </p:txBody>
      </p:sp>
      <p:grpSp>
        <p:nvGrpSpPr>
          <p:cNvPr id="7" name="Group 6"/>
          <p:cNvGrpSpPr/>
          <p:nvPr/>
        </p:nvGrpSpPr>
        <p:grpSpPr>
          <a:xfrm rot="11100000">
            <a:off x="4596760" y="2788279"/>
            <a:ext cx="3153889" cy="3099945"/>
            <a:chOff x="4329835" y="228600"/>
            <a:chExt cx="4126877" cy="4056292"/>
          </a:xfrm>
        </p:grpSpPr>
        <p:pic>
          <p:nvPicPr>
            <p:cNvPr id="8" name="Picture 7" descr="magnifying-glas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9835" y="228600"/>
              <a:ext cx="4126877" cy="4056292"/>
            </a:xfrm>
            <a:prstGeom prst="rect">
              <a:avLst/>
            </a:prstGeom>
          </p:spPr>
        </p:pic>
        <p:pic>
          <p:nvPicPr>
            <p:cNvPr id="9" name="Picture 8" descr="magnifying-glass-lens.png"/>
            <p:cNvPicPr>
              <a:picLocks noChangeAspect="1"/>
            </p:cNvPicPr>
            <p:nvPr/>
          </p:nvPicPr>
          <p:blipFill>
            <a:blip r:embed="rId5">
              <a:alphaModFix amt="54000"/>
              <a:extLst>
                <a:ext uri="{28A0092B-C50C-407E-A947-70E740481C1C}">
                  <a14:useLocalDpi xmlns:a14="http://schemas.microsoft.com/office/drawing/2010/main" val="0"/>
                </a:ext>
              </a:extLst>
            </a:blip>
            <a:stretch>
              <a:fillRect/>
            </a:stretch>
          </p:blipFill>
          <p:spPr>
            <a:xfrm>
              <a:off x="4335689" y="234354"/>
              <a:ext cx="4121023" cy="4050538"/>
            </a:xfrm>
            <a:prstGeom prst="rect">
              <a:avLst/>
            </a:prstGeom>
          </p:spPr>
        </p:pic>
      </p:grpSp>
      <p:sp>
        <p:nvSpPr>
          <p:cNvPr id="10" name="Content Placeholder 2"/>
          <p:cNvSpPr txBox="1">
            <a:spLocks/>
          </p:cNvSpPr>
          <p:nvPr/>
        </p:nvSpPr>
        <p:spPr>
          <a:xfrm>
            <a:off x="6392862" y="3330290"/>
            <a:ext cx="1110431" cy="653767"/>
          </a:xfrm>
          <a:prstGeom prst="rect">
            <a:avLst/>
          </a:prstGeom>
          <a:noFill/>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b="1" dirty="0" smtClean="0"/>
              <a:t>Protection lens</a:t>
            </a:r>
            <a:endParaRPr lang="en-GB" sz="1200" b="1" dirty="0"/>
          </a:p>
        </p:txBody>
      </p:sp>
    </p:spTree>
    <p:extLst>
      <p:ext uri="{BB962C8B-B14F-4D97-AF65-F5344CB8AC3E}">
        <p14:creationId xmlns:p14="http://schemas.microsoft.com/office/powerpoint/2010/main" val="3488973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should we mainstream </a:t>
            </a:r>
            <a:r>
              <a:rPr lang="en-GB" dirty="0" smtClean="0"/>
              <a:t>protection?</a:t>
            </a:r>
            <a:endParaRPr lang="en-GB" dirty="0"/>
          </a:p>
        </p:txBody>
      </p:sp>
      <p:sp>
        <p:nvSpPr>
          <p:cNvPr id="3" name="Content Placeholder 2"/>
          <p:cNvSpPr>
            <a:spLocks noGrp="1"/>
          </p:cNvSpPr>
          <p:nvPr>
            <p:ph idx="1"/>
          </p:nvPr>
        </p:nvSpPr>
        <p:spPr>
          <a:xfrm>
            <a:off x="457200" y="1340442"/>
            <a:ext cx="5290726" cy="4785722"/>
          </a:xfrm>
        </p:spPr>
        <p:txBody>
          <a:bodyPr/>
          <a:lstStyle/>
          <a:p>
            <a:r>
              <a:rPr lang="en-GB" dirty="0"/>
              <a:t>To maximize the protective impact of </a:t>
            </a:r>
            <a:r>
              <a:rPr lang="en-GB" dirty="0" smtClean="0"/>
              <a:t>aid </a:t>
            </a:r>
            <a:r>
              <a:rPr lang="en-GB" dirty="0"/>
              <a:t>programming:</a:t>
            </a:r>
          </a:p>
          <a:p>
            <a:pPr lvl="1"/>
            <a:r>
              <a:rPr lang="en-GB" dirty="0" smtClean="0"/>
              <a:t>Target </a:t>
            </a:r>
            <a:r>
              <a:rPr lang="en-GB" dirty="0"/>
              <a:t>and ensure access of most vulnerable</a:t>
            </a:r>
          </a:p>
          <a:p>
            <a:pPr lvl="1"/>
            <a:r>
              <a:rPr lang="en-GB" dirty="0"/>
              <a:t>Enhance safety and dignity</a:t>
            </a:r>
          </a:p>
          <a:p>
            <a:pPr lvl="1"/>
            <a:r>
              <a:rPr lang="en-GB" dirty="0"/>
              <a:t>Protect the human rights</a:t>
            </a:r>
          </a:p>
          <a:p>
            <a:pPr lvl="1"/>
            <a:r>
              <a:rPr lang="en-GB" dirty="0"/>
              <a:t>Do not contribute to discrimination, abuse, violence, neglect and </a:t>
            </a:r>
            <a:r>
              <a:rPr lang="en-GB" dirty="0" smtClean="0"/>
              <a:t>exploitation.</a:t>
            </a:r>
            <a:endParaRPr lang="en-GB" dirty="0"/>
          </a:p>
        </p:txBody>
      </p:sp>
      <p:sp>
        <p:nvSpPr>
          <p:cNvPr id="4" name="Footer Placeholder 3"/>
          <p:cNvSpPr>
            <a:spLocks noGrp="1"/>
          </p:cNvSpPr>
          <p:nvPr>
            <p:ph type="ftr" sz="quarter" idx="3"/>
          </p:nvPr>
        </p:nvSpPr>
        <p:spPr/>
        <p:txBody>
          <a:bodyPr/>
          <a:lstStyle/>
          <a:p>
            <a:r>
              <a:rPr lang="en-GB" smtClean="0"/>
              <a:t>Module 13 – Mainstreaming Sphere Protection Principles</a:t>
            </a:r>
          </a:p>
          <a:p>
            <a:r>
              <a:rPr lang="en-GB" smtClean="0"/>
              <a:t>Sphere Training Package 2015</a:t>
            </a:r>
            <a:endParaRPr lang="en-GB" dirty="0" smtClean="0"/>
          </a:p>
        </p:txBody>
      </p:sp>
      <p:pic>
        <p:nvPicPr>
          <p:cNvPr id="5" name="Picture 2" descr="IMG_4475 - Cliquez pour agrandir"/>
          <p:cNvPicPr>
            <a:picLocks noChangeAspect="1" noChangeArrowheads="1"/>
          </p:cNvPicPr>
          <p:nvPr/>
        </p:nvPicPr>
        <p:blipFill>
          <a:blip r:embed="rId3" cstate="print"/>
          <a:srcRect/>
          <a:stretch>
            <a:fillRect/>
          </a:stretch>
        </p:blipFill>
        <p:spPr bwMode="auto">
          <a:xfrm>
            <a:off x="6583127" y="1562182"/>
            <a:ext cx="2572632" cy="3423316"/>
          </a:xfrm>
          <a:prstGeom prst="rect">
            <a:avLst/>
          </a:prstGeom>
          <a:noFill/>
        </p:spPr>
      </p:pic>
      <p:sp>
        <p:nvSpPr>
          <p:cNvPr id="6" name="TextBox 5"/>
          <p:cNvSpPr txBox="1"/>
          <p:nvPr/>
        </p:nvSpPr>
        <p:spPr>
          <a:xfrm>
            <a:off x="6583127" y="4994330"/>
            <a:ext cx="2400658" cy="230832"/>
          </a:xfrm>
          <a:prstGeom prst="rect">
            <a:avLst/>
          </a:prstGeom>
          <a:noFill/>
        </p:spPr>
        <p:txBody>
          <a:bodyPr wrap="square" rtlCol="0">
            <a:spAutoFit/>
          </a:bodyPr>
          <a:lstStyle/>
          <a:p>
            <a:pPr algn="r"/>
            <a:r>
              <a:rPr lang="en-GB" sz="900" i="1" dirty="0">
                <a:latin typeface="Tahoma"/>
                <a:cs typeface="Tahoma"/>
              </a:rPr>
              <a:t>Astrid de </a:t>
            </a:r>
            <a:r>
              <a:rPr lang="en-GB" sz="900" i="1" dirty="0" err="1">
                <a:latin typeface="Tahoma"/>
                <a:cs typeface="Tahoma"/>
              </a:rPr>
              <a:t>Valon</a:t>
            </a:r>
            <a:r>
              <a:rPr lang="en-GB" sz="900" i="1" dirty="0">
                <a:latin typeface="Tahoma"/>
                <a:cs typeface="Tahoma"/>
              </a:rPr>
              <a:t> 2011</a:t>
            </a:r>
          </a:p>
        </p:txBody>
      </p:sp>
    </p:spTree>
    <p:extLst>
      <p:ext uri="{BB962C8B-B14F-4D97-AF65-F5344CB8AC3E}">
        <p14:creationId xmlns:p14="http://schemas.microsoft.com/office/powerpoint/2010/main" val="75468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should we mainstream protection?</a:t>
            </a:r>
          </a:p>
        </p:txBody>
      </p:sp>
      <p:sp>
        <p:nvSpPr>
          <p:cNvPr id="3" name="Content Placeholder 2"/>
          <p:cNvSpPr>
            <a:spLocks noGrp="1"/>
          </p:cNvSpPr>
          <p:nvPr>
            <p:ph idx="1"/>
          </p:nvPr>
        </p:nvSpPr>
        <p:spPr>
          <a:xfrm>
            <a:off x="457201" y="1340442"/>
            <a:ext cx="2631289" cy="4785722"/>
          </a:xfrm>
        </p:spPr>
        <p:txBody>
          <a:bodyPr/>
          <a:lstStyle/>
          <a:p>
            <a:pPr>
              <a:spcBef>
                <a:spcPts val="2000"/>
              </a:spcBef>
            </a:pPr>
            <a:r>
              <a:rPr lang="en-GB" dirty="0"/>
              <a:t>By using a protection lens that includes Protection Principles in all aspects of our programmes</a:t>
            </a:r>
            <a:r>
              <a:rPr lang="en-GB" dirty="0" smtClean="0"/>
              <a:t>…</a:t>
            </a:r>
            <a:endParaRPr lang="en-GB" dirty="0"/>
          </a:p>
        </p:txBody>
      </p:sp>
      <p:sp>
        <p:nvSpPr>
          <p:cNvPr id="4" name="Footer Placeholder 3"/>
          <p:cNvSpPr>
            <a:spLocks noGrp="1"/>
          </p:cNvSpPr>
          <p:nvPr>
            <p:ph type="ftr" sz="quarter" idx="3"/>
          </p:nvPr>
        </p:nvSpPr>
        <p:spPr/>
        <p:txBody>
          <a:bodyPr/>
          <a:lstStyle/>
          <a:p>
            <a:r>
              <a:rPr lang="en-GB" smtClean="0"/>
              <a:t>Module 13 – Mainstreaming Sphere Protection Principles</a:t>
            </a:r>
          </a:p>
          <a:p>
            <a:r>
              <a:rPr lang="en-GB" smtClean="0"/>
              <a:t>Sphere Training Package 2015</a:t>
            </a:r>
            <a:endParaRPr lang="en-GB" dirty="0" smtClean="0"/>
          </a:p>
        </p:txBody>
      </p:sp>
      <p:pic>
        <p:nvPicPr>
          <p:cNvPr id="7" name="Picture 6" descr="foo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0642" y="4087076"/>
            <a:ext cx="951319" cy="828000"/>
          </a:xfrm>
          <a:prstGeom prst="rect">
            <a:avLst/>
          </a:prstGeom>
        </p:spPr>
      </p:pic>
      <p:pic>
        <p:nvPicPr>
          <p:cNvPr id="8" name="Picture 7" descr="health.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9728" y="3219641"/>
            <a:ext cx="951319" cy="828000"/>
          </a:xfrm>
          <a:prstGeom prst="rect">
            <a:avLst/>
          </a:prstGeom>
        </p:spPr>
      </p:pic>
      <p:pic>
        <p:nvPicPr>
          <p:cNvPr id="9" name="Picture 8" descr="shelter.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89728" y="1484771"/>
            <a:ext cx="951319" cy="828000"/>
          </a:xfrm>
          <a:prstGeom prst="rect">
            <a:avLst/>
          </a:prstGeom>
        </p:spPr>
      </p:pic>
      <p:pic>
        <p:nvPicPr>
          <p:cNvPr id="10" name="Picture 9" descr="standards.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89728" y="4954509"/>
            <a:ext cx="951319" cy="828000"/>
          </a:xfrm>
          <a:prstGeom prst="rect">
            <a:avLst/>
          </a:prstGeom>
        </p:spPr>
      </p:pic>
      <p:pic>
        <p:nvPicPr>
          <p:cNvPr id="11" name="Picture 5" descr="Minimum Standards for Child Protection in Humanitarian Action"/>
          <p:cNvPicPr>
            <a:picLocks noChangeAspect="1" noChangeArrowheads="1"/>
          </p:cNvPicPr>
          <p:nvPr/>
        </p:nvPicPr>
        <p:blipFill>
          <a:blip r:embed="rId7" cstate="print"/>
          <a:srcRect/>
          <a:stretch>
            <a:fillRect/>
          </a:stretch>
        </p:blipFill>
        <p:spPr bwMode="auto">
          <a:xfrm>
            <a:off x="5704530" y="3035875"/>
            <a:ext cx="2076450" cy="2990850"/>
          </a:xfrm>
          <a:prstGeom prst="rect">
            <a:avLst/>
          </a:prstGeom>
          <a:noFill/>
        </p:spPr>
      </p:pic>
      <p:sp>
        <p:nvSpPr>
          <p:cNvPr id="12" name="Content Placeholder 2"/>
          <p:cNvSpPr txBox="1">
            <a:spLocks/>
          </p:cNvSpPr>
          <p:nvPr/>
        </p:nvSpPr>
        <p:spPr>
          <a:xfrm>
            <a:off x="5484520" y="1340442"/>
            <a:ext cx="2652286" cy="4785722"/>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2000"/>
              </a:spcBef>
            </a:pPr>
            <a:r>
              <a:rPr lang="en-GB" dirty="0" smtClean="0"/>
              <a:t>…bearing in mind the specific needs of some vulnerable groups</a:t>
            </a:r>
            <a:endParaRPr lang="en-GB" dirty="0"/>
          </a:p>
        </p:txBody>
      </p:sp>
      <p:pic>
        <p:nvPicPr>
          <p:cNvPr id="13" name="Picture 12" descr="water.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32706" y="2352206"/>
            <a:ext cx="949255" cy="828000"/>
          </a:xfrm>
          <a:prstGeom prst="rect">
            <a:avLst/>
          </a:prstGeom>
        </p:spPr>
      </p:pic>
    </p:spTree>
    <p:extLst>
      <p:ext uri="{BB962C8B-B14F-4D97-AF65-F5344CB8AC3E}">
        <p14:creationId xmlns:p14="http://schemas.microsoft.com/office/powerpoint/2010/main" val="439026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100" dirty="0"/>
              <a:t>Exploring activities from the core and technical chapters which contribute to protection </a:t>
            </a:r>
            <a:r>
              <a:rPr lang="en-GB" sz="2100" dirty="0" smtClean="0"/>
              <a:t>mainstreaming</a:t>
            </a:r>
            <a:endParaRPr lang="en-GB" sz="2100" dirty="0"/>
          </a:p>
        </p:txBody>
      </p:sp>
      <p:sp>
        <p:nvSpPr>
          <p:cNvPr id="5" name="Content Placeholder 4"/>
          <p:cNvSpPr>
            <a:spLocks noGrp="1"/>
          </p:cNvSpPr>
          <p:nvPr>
            <p:ph idx="1"/>
          </p:nvPr>
        </p:nvSpPr>
        <p:spPr/>
        <p:txBody>
          <a:bodyPr/>
          <a:lstStyle/>
          <a:p>
            <a:r>
              <a:rPr lang="en-GB" dirty="0"/>
              <a:t>You are split into 5 groups:</a:t>
            </a:r>
          </a:p>
          <a:p>
            <a:pPr lvl="1">
              <a:spcBef>
                <a:spcPts val="1600"/>
              </a:spcBef>
            </a:pPr>
            <a:r>
              <a:rPr lang="en-GB" dirty="0"/>
              <a:t>Draw a flip chart with 4 columns corresponding to the 4 Protection Principles.</a:t>
            </a:r>
          </a:p>
          <a:p>
            <a:pPr lvl="1">
              <a:spcBef>
                <a:spcPts val="1600"/>
              </a:spcBef>
            </a:pPr>
            <a:r>
              <a:rPr lang="en-GB" dirty="0"/>
              <a:t>Browse through the chapter on which you are focussing and find any activities which contribute to mainstreaming protection by supporting one of the 4 Sphere </a:t>
            </a:r>
            <a:r>
              <a:rPr lang="en-GB" dirty="0" smtClean="0"/>
              <a:t/>
            </a:r>
            <a:br>
              <a:rPr lang="en-GB" dirty="0" smtClean="0"/>
            </a:br>
            <a:r>
              <a:rPr lang="en-GB" dirty="0" smtClean="0"/>
              <a:t>Protection </a:t>
            </a:r>
            <a:r>
              <a:rPr lang="en-GB" dirty="0"/>
              <a:t>Principles.</a:t>
            </a:r>
          </a:p>
          <a:p>
            <a:pPr lvl="1">
              <a:spcBef>
                <a:spcPts val="1600"/>
              </a:spcBef>
            </a:pPr>
            <a:r>
              <a:rPr lang="en-GB" dirty="0"/>
              <a:t>Write down each activity on a </a:t>
            </a:r>
            <a:r>
              <a:rPr lang="en-GB" dirty="0" smtClean="0"/>
              <a:t/>
            </a:r>
            <a:br>
              <a:rPr lang="en-GB" dirty="0" smtClean="0"/>
            </a:br>
            <a:r>
              <a:rPr lang="en-GB" dirty="0" smtClean="0"/>
              <a:t>separate </a:t>
            </a:r>
            <a:r>
              <a:rPr lang="en-GB" dirty="0"/>
              <a:t>post-it, and stick it under </a:t>
            </a:r>
            <a:r>
              <a:rPr lang="en-GB" dirty="0" smtClean="0"/>
              <a:t/>
            </a:r>
            <a:br>
              <a:rPr lang="en-GB" dirty="0" smtClean="0"/>
            </a:br>
            <a:r>
              <a:rPr lang="en-GB" dirty="0" smtClean="0"/>
              <a:t>the </a:t>
            </a:r>
            <a:r>
              <a:rPr lang="en-GB" dirty="0"/>
              <a:t>appropriate principle on </a:t>
            </a:r>
            <a:r>
              <a:rPr lang="en-GB" dirty="0" smtClean="0"/>
              <a:t/>
            </a:r>
            <a:br>
              <a:rPr lang="en-GB" dirty="0" smtClean="0"/>
            </a:br>
            <a:r>
              <a:rPr lang="en-GB" dirty="0" smtClean="0"/>
              <a:t>your </a:t>
            </a:r>
            <a:r>
              <a:rPr lang="en-GB" dirty="0"/>
              <a:t>flip chart.</a:t>
            </a:r>
          </a:p>
        </p:txBody>
      </p:sp>
      <p:sp>
        <p:nvSpPr>
          <p:cNvPr id="4" name="Footer Placeholder 3"/>
          <p:cNvSpPr>
            <a:spLocks noGrp="1"/>
          </p:cNvSpPr>
          <p:nvPr>
            <p:ph type="ftr" sz="quarter" idx="3"/>
          </p:nvPr>
        </p:nvSpPr>
        <p:spPr/>
        <p:txBody>
          <a:bodyPr/>
          <a:lstStyle/>
          <a:p>
            <a:r>
              <a:rPr lang="en-GB" smtClean="0"/>
              <a:t>Module 13 – Mainstreaming Sphere Protection Principles</a:t>
            </a:r>
          </a:p>
          <a:p>
            <a:r>
              <a:rPr lang="en-GB" smtClean="0"/>
              <a:t>Sphere Training Package 2015</a:t>
            </a:r>
            <a:endParaRPr lang="en-GB" dirty="0" smtClean="0"/>
          </a:p>
        </p:txBody>
      </p:sp>
      <p:pic>
        <p:nvPicPr>
          <p:cNvPr id="6" name="Picture 5" descr="clock-3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8000" y="57600"/>
            <a:ext cx="1031799" cy="900000"/>
          </a:xfrm>
          <a:prstGeom prst="rect">
            <a:avLst/>
          </a:prstGeom>
        </p:spPr>
      </p:pic>
    </p:spTree>
    <p:extLst>
      <p:ext uri="{BB962C8B-B14F-4D97-AF65-F5344CB8AC3E}">
        <p14:creationId xmlns:p14="http://schemas.microsoft.com/office/powerpoint/2010/main" val="37058745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Who should mainstream protection</a:t>
            </a:r>
            <a:r>
              <a:rPr lang="en-GB" dirty="0" smtClean="0"/>
              <a:t>?</a:t>
            </a:r>
            <a:endParaRPr lang="en-GB" dirty="0"/>
          </a:p>
        </p:txBody>
      </p:sp>
      <p:sp>
        <p:nvSpPr>
          <p:cNvPr id="4" name="Footer Placeholder 3"/>
          <p:cNvSpPr>
            <a:spLocks noGrp="1"/>
          </p:cNvSpPr>
          <p:nvPr>
            <p:ph type="ftr" sz="quarter" idx="3"/>
          </p:nvPr>
        </p:nvSpPr>
        <p:spPr/>
        <p:txBody>
          <a:bodyPr/>
          <a:lstStyle/>
          <a:p>
            <a:r>
              <a:rPr lang="en-GB" smtClean="0"/>
              <a:t>Module 13 – Mainstreaming Sphere Protection Principles</a:t>
            </a:r>
          </a:p>
          <a:p>
            <a:r>
              <a:rPr lang="en-GB" smtClean="0"/>
              <a:t>Sphere Training Package 2015</a:t>
            </a:r>
            <a:endParaRPr lang="en-GB" dirty="0" smtClean="0"/>
          </a:p>
        </p:txBody>
      </p:sp>
      <p:pic>
        <p:nvPicPr>
          <p:cNvPr id="7" name="Picture 6" descr="hands-circ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1875" y="1240889"/>
            <a:ext cx="4774106" cy="4571260"/>
          </a:xfrm>
          <a:prstGeom prst="rect">
            <a:avLst/>
          </a:prstGeom>
          <a:ln>
            <a:solidFill>
              <a:schemeClr val="tx2">
                <a:alpha val="36000"/>
              </a:schemeClr>
            </a:solidFill>
          </a:ln>
        </p:spPr>
      </p:pic>
    </p:spTree>
    <p:extLst>
      <p:ext uri="{BB962C8B-B14F-4D97-AF65-F5344CB8AC3E}">
        <p14:creationId xmlns:p14="http://schemas.microsoft.com/office/powerpoint/2010/main" val="25794910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messages</a:t>
            </a:r>
          </a:p>
        </p:txBody>
      </p:sp>
      <p:sp>
        <p:nvSpPr>
          <p:cNvPr id="3" name="Content Placeholder 2"/>
          <p:cNvSpPr>
            <a:spLocks noGrp="1"/>
          </p:cNvSpPr>
          <p:nvPr>
            <p:ph idx="1"/>
          </p:nvPr>
        </p:nvSpPr>
        <p:spPr/>
        <p:txBody>
          <a:bodyPr/>
          <a:lstStyle/>
          <a:p>
            <a:pPr lvl="1">
              <a:spcBef>
                <a:spcPts val="2000"/>
              </a:spcBef>
            </a:pPr>
            <a:r>
              <a:rPr lang="en-GB" dirty="0"/>
              <a:t>Mainstreaming Sphere Protection Principles involves looking at the various steps of the Humanitarian Programme Cycle to see how we can maximise the protective impact of our actions.</a:t>
            </a:r>
          </a:p>
          <a:p>
            <a:pPr lvl="1">
              <a:spcBef>
                <a:spcPts val="2000"/>
              </a:spcBef>
            </a:pPr>
            <a:r>
              <a:rPr lang="en-GB" dirty="0" smtClean="0"/>
              <a:t>The Core Humanitarian Standard and Sphere technical </a:t>
            </a:r>
            <a:r>
              <a:rPr lang="en-GB" dirty="0"/>
              <a:t>standards include guidance and actions for mainstreaming protection in humanitarian </a:t>
            </a:r>
            <a:r>
              <a:rPr lang="en-GB" dirty="0" smtClean="0"/>
              <a:t>response.</a:t>
            </a:r>
            <a:endParaRPr lang="en-GB" dirty="0"/>
          </a:p>
          <a:p>
            <a:pPr lvl="1">
              <a:spcBef>
                <a:spcPts val="2000"/>
              </a:spcBef>
            </a:pPr>
            <a:r>
              <a:rPr lang="en-GB" dirty="0"/>
              <a:t>All humanitarian actors share the ethical responsibility of mainstreaming </a:t>
            </a:r>
            <a:r>
              <a:rPr lang="en-GB" dirty="0" smtClean="0"/>
              <a:t>protection.</a:t>
            </a:r>
            <a:endParaRPr lang="en-GB" dirty="0"/>
          </a:p>
        </p:txBody>
      </p:sp>
      <p:sp>
        <p:nvSpPr>
          <p:cNvPr id="4" name="Footer Placeholder 3"/>
          <p:cNvSpPr>
            <a:spLocks noGrp="1"/>
          </p:cNvSpPr>
          <p:nvPr>
            <p:ph type="ftr" sz="quarter" idx="3"/>
          </p:nvPr>
        </p:nvSpPr>
        <p:spPr/>
        <p:txBody>
          <a:bodyPr/>
          <a:lstStyle/>
          <a:p>
            <a:r>
              <a:rPr lang="en-GB" smtClean="0"/>
              <a:t>Module 13 – Mainstreaming Sphere Protection Principles</a:t>
            </a:r>
          </a:p>
          <a:p>
            <a:r>
              <a:rPr lang="en-GB" smtClean="0"/>
              <a:t>Sphere Training Package 2015</a:t>
            </a:r>
            <a:endParaRPr lang="en-GB" dirty="0" smtClean="0"/>
          </a:p>
        </p:txBody>
      </p:sp>
    </p:spTree>
    <p:extLst>
      <p:ext uri="{BB962C8B-B14F-4D97-AF65-F5344CB8AC3E}">
        <p14:creationId xmlns:p14="http://schemas.microsoft.com/office/powerpoint/2010/main" val="1935286347"/>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4354</TotalTime>
  <Words>1200</Words>
  <Application>Microsoft Office PowerPoint</Application>
  <PresentationFormat>On-screen Show (4:3)</PresentationFormat>
  <Paragraphs>91</Paragraphs>
  <Slides>9</Slides>
  <Notes>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6" baseType="lpstr">
      <vt:lpstr>Arial</vt:lpstr>
      <vt:lpstr>Calibri</vt:lpstr>
      <vt:lpstr>Lucida Grande</vt:lpstr>
      <vt:lpstr>Lucida Sans Regular</vt:lpstr>
      <vt:lpstr>Tahoma</vt:lpstr>
      <vt:lpstr>Sphere</vt:lpstr>
      <vt:lpstr>Document</vt:lpstr>
      <vt:lpstr>PowerPoint Presentation</vt:lpstr>
      <vt:lpstr>Sphere four Protection Principles</vt:lpstr>
      <vt:lpstr>Agencies can engage in protection work at different levels</vt:lpstr>
      <vt:lpstr>What does ‘mainstreaming’ mean?</vt:lpstr>
      <vt:lpstr>Why should we mainstream protection?</vt:lpstr>
      <vt:lpstr>How should we mainstream protection?</vt:lpstr>
      <vt:lpstr>Exploring activities from the core and technical chapters which contribute to protection mainstreaming</vt:lpstr>
      <vt:lpstr>Who should mainstream protection?</vt:lpstr>
      <vt:lpstr>Key messages</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252</cp:revision>
  <dcterms:created xsi:type="dcterms:W3CDTF">2014-12-22T15:37:12Z</dcterms:created>
  <dcterms:modified xsi:type="dcterms:W3CDTF">2016-07-25T15:53:30Z</dcterms:modified>
</cp:coreProperties>
</file>